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3" r:id="rId2"/>
    <p:sldId id="275" r:id="rId3"/>
    <p:sldId id="274" r:id="rId4"/>
    <p:sldId id="257" r:id="rId5"/>
    <p:sldId id="258" r:id="rId6"/>
    <p:sldId id="259" r:id="rId7"/>
    <p:sldId id="264" r:id="rId8"/>
    <p:sldId id="266" r:id="rId9"/>
    <p:sldId id="268" r:id="rId10"/>
    <p:sldId id="271" r:id="rId11"/>
    <p:sldId id="272"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2FA"/>
    <a:srgbClr val="EEB8F2"/>
    <a:srgbClr val="EBAAF0"/>
    <a:srgbClr val="CC27D9"/>
    <a:srgbClr val="A71FB1"/>
    <a:srgbClr val="E590EC"/>
    <a:srgbClr val="E824B5"/>
    <a:srgbClr val="F6BB00"/>
    <a:srgbClr val="A9DA74"/>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Nếu GV giới</a:t>
            </a:r>
            <a:r>
              <a:rPr lang="en-US" baseline="0" smtClean="0"/>
              <a:t> thiệu bài hát, có thể mở youtube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gi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4000" r="14000" b="-11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44775"/>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819150"/>
            <a:ext cx="7162800" cy="1384995"/>
          </a:xfrm>
          <a:prstGeom prst="rect">
            <a:avLst/>
          </a:prstGeom>
          <a:no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a:t>
            </a:r>
          </a:p>
          <a:p>
            <a:pPr algn="ctr"/>
            <a:r>
              <a:rPr lang="en-US" sz="2800" b="1" smtClean="0">
                <a:latin typeface="Arial-Rounded" pitchFamily="34" charset="0"/>
                <a:ea typeface="Arial-Rounded" pitchFamily="34" charset="0"/>
                <a:cs typeface="Arial-Rounded" pitchFamily="34" charset="0"/>
              </a:rPr>
              <a:t> + Xem lại bài trang 44 đến trang 47</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Đi học </a:t>
            </a:r>
            <a:r>
              <a:rPr lang="en-US" sz="2800" b="1" smtClean="0">
                <a:latin typeface="Arial-Rounded" pitchFamily="34" charset="0"/>
                <a:ea typeface="Arial-Rounded" pitchFamily="34" charset="0"/>
                <a:cs typeface="Arial-Rounded" pitchFamily="34" charset="0"/>
              </a:rPr>
              <a:t>(trang 48 </a:t>
            </a:r>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49)</a:t>
            </a:r>
            <a:endParaRPr lang="en-US" sz="2800" b="1">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198" y="1389969"/>
            <a:ext cx="6856536" cy="609600"/>
          </a:xfrm>
          <a:solidFill>
            <a:srgbClr val="F8E2FA"/>
          </a:solidFill>
          <a:ln>
            <a:solidFill>
              <a:schemeClr val="tx1"/>
            </a:solidFill>
          </a:ln>
        </p:spPr>
        <p:txBody>
          <a:bodyPr>
            <a:noAutofit/>
          </a:bodyPr>
          <a:lstStyle/>
          <a:p>
            <a:pPr algn="just"/>
            <a:r>
              <a:rPr lang="en-US" sz="2800" smtClean="0">
                <a:latin typeface="Arial-Rounded" pitchFamily="34" charset="0"/>
                <a:ea typeface="Arial-Rounded" pitchFamily="34" charset="0"/>
                <a:cs typeface="Arial-Rounded" pitchFamily="34" charset="0"/>
              </a:rPr>
              <a:t>Em hãy đọc đoạn 1 bài </a:t>
            </a:r>
            <a:r>
              <a:rPr lang="en-US" sz="2800" i="1" smtClean="0">
                <a:latin typeface="Arial-Rounded" pitchFamily="34" charset="0"/>
                <a:ea typeface="Arial-Rounded" pitchFamily="34" charset="0"/>
                <a:cs typeface="Arial-Rounded" pitchFamily="34" charset="0"/>
              </a:rPr>
              <a:t>Tôi đi học</a:t>
            </a:r>
            <a:endParaRPr lang="en-US" sz="2800">
              <a:latin typeface="Arial-Rounded" pitchFamily="34" charset="0"/>
              <a:ea typeface="Arial-Rounded" pitchFamily="34" charset="0"/>
              <a:cs typeface="Arial-Rounded" pitchFamily="34"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869" y="1136763"/>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999" y="2419350"/>
            <a:ext cx="927099" cy="92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7128" y="1365550"/>
            <a:ext cx="933799"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40" y="3654650"/>
            <a:ext cx="701616"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1363516" y="2421867"/>
            <a:ext cx="6839217" cy="982887"/>
          </a:xfrm>
          <a:prstGeom prst="rect">
            <a:avLst/>
          </a:prstGeom>
          <a:solidFill>
            <a:srgbClr val="F8E2FA"/>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Rounded" pitchFamily="34" charset="0"/>
                <a:ea typeface="Arial-Rounded" pitchFamily="34" charset="0"/>
                <a:cs typeface="Arial-Rounded" pitchFamily="34" charset="0"/>
              </a:rPr>
              <a:t>Cũng như tôi, mấy cậu học trò mới (…) đứng nép bên người thân.</a:t>
            </a:r>
            <a:endParaRPr lang="en-US" sz="2800">
              <a:latin typeface="Arial-Rounded" pitchFamily="34" charset="0"/>
              <a:ea typeface="Arial-Rounded" pitchFamily="34" charset="0"/>
              <a:cs typeface="Arial-Rounded" pitchFamily="34" charset="0"/>
            </a:endParaRPr>
          </a:p>
        </p:txBody>
      </p:sp>
      <p:sp>
        <p:nvSpPr>
          <p:cNvPr id="14" name="Title 1"/>
          <p:cNvSpPr txBox="1">
            <a:spLocks/>
          </p:cNvSpPr>
          <p:nvPr/>
        </p:nvSpPr>
        <p:spPr>
          <a:xfrm>
            <a:off x="1335807" y="3867150"/>
            <a:ext cx="6866927" cy="982887"/>
          </a:xfrm>
          <a:prstGeom prst="rect">
            <a:avLst/>
          </a:prstGeom>
          <a:solidFill>
            <a:srgbClr val="F8E2FA"/>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Rounded" pitchFamily="34" charset="0"/>
                <a:ea typeface="Arial-Rounded" pitchFamily="34" charset="0"/>
                <a:cs typeface="Arial-Rounded" pitchFamily="34" charset="0"/>
              </a:rPr>
              <a:t>Nếu được quay lại ngày đầu đi học, em sẽ thế nào?</a:t>
            </a:r>
            <a:endParaRPr lang="en-US" sz="2800">
              <a:latin typeface="Arial-Rounded" pitchFamily="34" charset="0"/>
              <a:ea typeface="Arial-Rounded" pitchFamily="34" charset="0"/>
              <a:cs typeface="Arial-Rounded" pitchFamily="34" charset="0"/>
            </a:endParaRPr>
          </a:p>
        </p:txBody>
      </p:sp>
      <p:grpSp>
        <p:nvGrpSpPr>
          <p:cNvPr id="5" name="Group 4"/>
          <p:cNvGrpSpPr/>
          <p:nvPr/>
        </p:nvGrpSpPr>
        <p:grpSpPr>
          <a:xfrm>
            <a:off x="2729345" y="1268839"/>
            <a:ext cx="4343400" cy="864158"/>
            <a:chOff x="2729345" y="1268839"/>
            <a:chExt cx="4343400" cy="864158"/>
          </a:xfrm>
        </p:grpSpPr>
        <p:pic>
          <p:nvPicPr>
            <p:cNvPr id="4111"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93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83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285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3900055" y="2452184"/>
            <a:ext cx="1814945" cy="864158"/>
            <a:chOff x="4343400" y="1268839"/>
            <a:chExt cx="1814945" cy="864158"/>
          </a:xfrm>
        </p:grpSpPr>
        <p:pic>
          <p:nvPicPr>
            <p:cNvPr id="24"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1307" y="3867150"/>
            <a:ext cx="1005320" cy="1005320"/>
          </a:xfrm>
          <a:prstGeom prst="rect">
            <a:avLst/>
          </a:prstGeom>
        </p:spPr>
      </p:pic>
      <p:pic>
        <p:nvPicPr>
          <p:cNvPr id="3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0983" y="2577942"/>
            <a:ext cx="933799"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0983" y="4034442"/>
            <a:ext cx="933799"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959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9"/>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9"/>
                                        </p:tgtEl>
                                        <p:attrNameLst>
                                          <p:attrName>r</p:attrName>
                                        </p:attrNameLst>
                                      </p:cBhvr>
                                    </p:animRot>
                                  </p:childTnLst>
                                </p:cTn>
                              </p:par>
                            </p:childTnLst>
                          </p:cTn>
                        </p:par>
                        <p:par>
                          <p:cTn id="7" fill="hold">
                            <p:stCondLst>
                              <p:cond delay="2000"/>
                            </p:stCondLst>
                            <p:childTnLst>
                              <p:par>
                                <p:cTn id="8" presetID="5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750" fill="hold"/>
                                        <p:tgtEl>
                                          <p:spTgt spid="2"/>
                                        </p:tgtEl>
                                        <p:attrNameLst>
                                          <p:attrName>ppt_w</p:attrName>
                                        </p:attrNameLst>
                                      </p:cBhvr>
                                      <p:tavLst>
                                        <p:tav tm="0">
                                          <p:val>
                                            <p:fltVal val="0"/>
                                          </p:val>
                                        </p:tav>
                                        <p:tav tm="100000">
                                          <p:val>
                                            <p:strVal val="#ppt_w"/>
                                          </p:val>
                                        </p:tav>
                                      </p:tavLst>
                                    </p:anim>
                                    <p:anim calcmode="lin" valueType="num">
                                      <p:cBhvr>
                                        <p:cTn id="11" dur="1750" fill="hold"/>
                                        <p:tgtEl>
                                          <p:spTgt spid="2"/>
                                        </p:tgtEl>
                                        <p:attrNameLst>
                                          <p:attrName>ppt_h</p:attrName>
                                        </p:attrNameLst>
                                      </p:cBhvr>
                                      <p:tavLst>
                                        <p:tav tm="0">
                                          <p:val>
                                            <p:fltVal val="0"/>
                                          </p:val>
                                        </p:tav>
                                        <p:tav tm="100000">
                                          <p:val>
                                            <p:strVal val="#ppt_h"/>
                                          </p:val>
                                        </p:tav>
                                      </p:tavLst>
                                    </p:anim>
                                    <p:animEffect transition="in" filter="fade">
                                      <p:cBhvr>
                                        <p:cTn id="12" dur="1750"/>
                                        <p:tgtEl>
                                          <p:spTgt spid="2"/>
                                        </p:tgtEl>
                                      </p:cBhvr>
                                    </p:animEffect>
                                  </p:childTnLst>
                                </p:cTn>
                              </p:par>
                            </p:childTnLst>
                          </p:cTn>
                        </p:par>
                      </p:childTnLst>
                    </p:cTn>
                  </p:par>
                </p:childTnLst>
              </p:cTn>
              <p:nextCondLst>
                <p:cond evt="onClick" delay="0">
                  <p:tgtEl>
                    <p:spTgt spid="4099"/>
                  </p:tgtEl>
                </p:cond>
              </p:nextCondLst>
            </p:seq>
            <p:seq concurrent="1" nextAc="seek">
              <p:cTn id="13" restart="whenNotActive" fill="hold" evtFilter="cancelBubble" nodeType="interactiveSeq">
                <p:stCondLst>
                  <p:cond evt="onClick" delay="0">
                    <p:tgtEl>
                      <p:spTgt spid="4104"/>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4104"/>
                                        </p:tgtEl>
                                        <p:attrNameLst>
                                          <p:attrName>r</p:attrName>
                                        </p:attrNameLst>
                                      </p:cBhvr>
                                    </p:animRo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500" fill="hold"/>
                                        <p:tgtEl>
                                          <p:spTgt spid="13"/>
                                        </p:tgtEl>
                                        <p:attrNameLst>
                                          <p:attrName>ppt_w</p:attrName>
                                        </p:attrNameLst>
                                      </p:cBhvr>
                                      <p:tavLst>
                                        <p:tav tm="0">
                                          <p:val>
                                            <p:fltVal val="0"/>
                                          </p:val>
                                        </p:tav>
                                        <p:tav tm="100000">
                                          <p:val>
                                            <p:strVal val="#ppt_w"/>
                                          </p:val>
                                        </p:tav>
                                      </p:tavLst>
                                    </p:anim>
                                    <p:anim calcmode="lin" valueType="num">
                                      <p:cBhvr>
                                        <p:cTn id="22" dur="1500" fill="hold"/>
                                        <p:tgtEl>
                                          <p:spTgt spid="13"/>
                                        </p:tgtEl>
                                        <p:attrNameLst>
                                          <p:attrName>ppt_h</p:attrName>
                                        </p:attrNameLst>
                                      </p:cBhvr>
                                      <p:tavLst>
                                        <p:tav tm="0">
                                          <p:val>
                                            <p:fltVal val="0"/>
                                          </p:val>
                                        </p:tav>
                                        <p:tav tm="100000">
                                          <p:val>
                                            <p:strVal val="#ppt_h"/>
                                          </p:val>
                                        </p:tav>
                                      </p:tavLst>
                                    </p:anim>
                                    <p:animEffect transition="in" filter="fade">
                                      <p:cBhvr>
                                        <p:cTn id="23" dur="1500"/>
                                        <p:tgtEl>
                                          <p:spTgt spid="13"/>
                                        </p:tgtEl>
                                      </p:cBhvr>
                                    </p:animEffect>
                                  </p:childTnLst>
                                </p:cTn>
                              </p:par>
                            </p:childTnLst>
                          </p:cTn>
                        </p:par>
                      </p:childTnLst>
                    </p:cTn>
                  </p:par>
                </p:childTnLst>
              </p:cTn>
              <p:nextCondLst>
                <p:cond evt="onClick" delay="0">
                  <p:tgtEl>
                    <p:spTgt spid="4104"/>
                  </p:tgtEl>
                </p:cond>
              </p:nextCondLst>
            </p:seq>
            <p:seq concurrent="1" nextAc="seek">
              <p:cTn id="24" restart="whenNotActive" fill="hold" evtFilter="cancelBubble" nodeType="interactiveSeq">
                <p:stCondLst>
                  <p:cond evt="onClick" delay="0">
                    <p:tgtEl>
                      <p:spTgt spid="4110"/>
                    </p:tgtEl>
                  </p:cond>
                </p:stCondLst>
                <p:endSync evt="end" delay="0">
                  <p:rtn val="all"/>
                </p:endSync>
                <p:childTnLst>
                  <p:par>
                    <p:cTn id="25" fill="hold">
                      <p:stCondLst>
                        <p:cond delay="0"/>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4110"/>
                                        </p:tgtEl>
                                        <p:attrNameLst>
                                          <p:attrName>r</p:attrName>
                                        </p:attrNameLst>
                                      </p:cBhvr>
                                    </p:animRo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750" fill="hold"/>
                                        <p:tgtEl>
                                          <p:spTgt spid="14"/>
                                        </p:tgtEl>
                                        <p:attrNameLst>
                                          <p:attrName>ppt_w</p:attrName>
                                        </p:attrNameLst>
                                      </p:cBhvr>
                                      <p:tavLst>
                                        <p:tav tm="0">
                                          <p:val>
                                            <p:fltVal val="0"/>
                                          </p:val>
                                        </p:tav>
                                        <p:tav tm="100000">
                                          <p:val>
                                            <p:strVal val="#ppt_w"/>
                                          </p:val>
                                        </p:tav>
                                      </p:tavLst>
                                    </p:anim>
                                    <p:anim calcmode="lin" valueType="num">
                                      <p:cBhvr>
                                        <p:cTn id="33" dur="1750" fill="hold"/>
                                        <p:tgtEl>
                                          <p:spTgt spid="14"/>
                                        </p:tgtEl>
                                        <p:attrNameLst>
                                          <p:attrName>ppt_h</p:attrName>
                                        </p:attrNameLst>
                                      </p:cBhvr>
                                      <p:tavLst>
                                        <p:tav tm="0">
                                          <p:val>
                                            <p:fltVal val="0"/>
                                          </p:val>
                                        </p:tav>
                                        <p:tav tm="100000">
                                          <p:val>
                                            <p:strVal val="#ppt_h"/>
                                          </p:val>
                                        </p:tav>
                                      </p:tavLst>
                                    </p:anim>
                                    <p:animEffect transition="in" filter="fade">
                                      <p:cBhvr>
                                        <p:cTn id="34" dur="1750"/>
                                        <p:tgtEl>
                                          <p:spTgt spid="14"/>
                                        </p:tgtEl>
                                      </p:cBhvr>
                                    </p:animEffect>
                                  </p:childTnLst>
                                </p:cTn>
                              </p:par>
                            </p:childTnLst>
                          </p:cTn>
                        </p:par>
                      </p:childTnLst>
                    </p:cTn>
                  </p:par>
                </p:childTnLst>
              </p:cTn>
              <p:nextCondLst>
                <p:cond evt="onClick" delay="0">
                  <p:tgtEl>
                    <p:spTgt spid="4110"/>
                  </p:tgtEl>
                </p:cond>
              </p:nextCondLst>
            </p:seq>
            <p:seq concurrent="1" nextAc="seek">
              <p:cTn id="35" restart="whenNotActive" fill="hold" evtFilter="cancelBubble" nodeType="interactiveSeq">
                <p:stCondLst>
                  <p:cond evt="onClick" delay="0">
                    <p:tgtEl>
                      <p:spTgt spid="4107"/>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4107"/>
                                        </p:tgtEl>
                                        <p:attrNameLst>
                                          <p:attrName>r</p:attrName>
                                        </p:attrNameLst>
                                      </p:cBhvr>
                                    </p:animRot>
                                    <p:animRot by="-240000">
                                      <p:cBhvr>
                                        <p:cTn id="40" dur="200" fill="hold">
                                          <p:stCondLst>
                                            <p:cond delay="200"/>
                                          </p:stCondLst>
                                        </p:cTn>
                                        <p:tgtEl>
                                          <p:spTgt spid="4107"/>
                                        </p:tgtEl>
                                        <p:attrNameLst>
                                          <p:attrName>r</p:attrName>
                                        </p:attrNameLst>
                                      </p:cBhvr>
                                    </p:animRot>
                                    <p:animRot by="240000">
                                      <p:cBhvr>
                                        <p:cTn id="41" dur="200" fill="hold">
                                          <p:stCondLst>
                                            <p:cond delay="400"/>
                                          </p:stCondLst>
                                        </p:cTn>
                                        <p:tgtEl>
                                          <p:spTgt spid="4107"/>
                                        </p:tgtEl>
                                        <p:attrNameLst>
                                          <p:attrName>r</p:attrName>
                                        </p:attrNameLst>
                                      </p:cBhvr>
                                    </p:animRot>
                                    <p:animRot by="-240000">
                                      <p:cBhvr>
                                        <p:cTn id="42" dur="200" fill="hold">
                                          <p:stCondLst>
                                            <p:cond delay="600"/>
                                          </p:stCondLst>
                                        </p:cTn>
                                        <p:tgtEl>
                                          <p:spTgt spid="4107"/>
                                        </p:tgtEl>
                                        <p:attrNameLst>
                                          <p:attrName>r</p:attrName>
                                        </p:attrNameLst>
                                      </p:cBhvr>
                                    </p:animRot>
                                    <p:animRot by="120000">
                                      <p:cBhvr>
                                        <p:cTn id="43" dur="200" fill="hold">
                                          <p:stCondLst>
                                            <p:cond delay="800"/>
                                          </p:stCondLst>
                                        </p:cTn>
                                        <p:tgtEl>
                                          <p:spTgt spid="4107"/>
                                        </p:tgtEl>
                                        <p:attrNameLst>
                                          <p:attrName>r</p:attrName>
                                        </p:attrNameLst>
                                      </p:cBhvr>
                                    </p:animRot>
                                  </p:childTnLst>
                                </p:cTn>
                              </p:par>
                            </p:childTnLst>
                          </p:cTn>
                        </p:par>
                        <p:par>
                          <p:cTn id="44" fill="hold">
                            <p:stCondLst>
                              <p:cond delay="1000"/>
                            </p:stCondLst>
                            <p:childTnLst>
                              <p:par>
                                <p:cTn id="45" presetID="53" presetClass="exit" presetSubtype="32" fill="hold" grpId="1" nodeType="afterEffect">
                                  <p:stCondLst>
                                    <p:cond delay="0"/>
                                  </p:stCondLst>
                                  <p:childTnLst>
                                    <p:anim calcmode="lin" valueType="num">
                                      <p:cBhvr>
                                        <p:cTn id="46" dur="1750"/>
                                        <p:tgtEl>
                                          <p:spTgt spid="2"/>
                                        </p:tgtEl>
                                        <p:attrNameLst>
                                          <p:attrName>ppt_w</p:attrName>
                                        </p:attrNameLst>
                                      </p:cBhvr>
                                      <p:tavLst>
                                        <p:tav tm="0">
                                          <p:val>
                                            <p:strVal val="ppt_w"/>
                                          </p:val>
                                        </p:tav>
                                        <p:tav tm="100000">
                                          <p:val>
                                            <p:fltVal val="0"/>
                                          </p:val>
                                        </p:tav>
                                      </p:tavLst>
                                    </p:anim>
                                    <p:anim calcmode="lin" valueType="num">
                                      <p:cBhvr>
                                        <p:cTn id="47" dur="1750"/>
                                        <p:tgtEl>
                                          <p:spTgt spid="2"/>
                                        </p:tgtEl>
                                        <p:attrNameLst>
                                          <p:attrName>ppt_h</p:attrName>
                                        </p:attrNameLst>
                                      </p:cBhvr>
                                      <p:tavLst>
                                        <p:tav tm="0">
                                          <p:val>
                                            <p:strVal val="ppt_h"/>
                                          </p:val>
                                        </p:tav>
                                        <p:tav tm="100000">
                                          <p:val>
                                            <p:fltVal val="0"/>
                                          </p:val>
                                        </p:tav>
                                      </p:tavLst>
                                    </p:anim>
                                    <p:animEffect transition="out" filter="fade">
                                      <p:cBhvr>
                                        <p:cTn id="48" dur="1750"/>
                                        <p:tgtEl>
                                          <p:spTgt spid="2"/>
                                        </p:tgtEl>
                                      </p:cBhvr>
                                    </p:animEffect>
                                    <p:set>
                                      <p:cBhvr>
                                        <p:cTn id="49" dur="1" fill="hold">
                                          <p:stCondLst>
                                            <p:cond delay="1749"/>
                                          </p:stCondLst>
                                        </p:cTn>
                                        <p:tgtEl>
                                          <p:spTgt spid="2"/>
                                        </p:tgtEl>
                                        <p:attrNameLst>
                                          <p:attrName>style.visibility</p:attrName>
                                        </p:attrNameLst>
                                      </p:cBhvr>
                                      <p:to>
                                        <p:strVal val="hidden"/>
                                      </p:to>
                                    </p:set>
                                  </p:childTnLst>
                                </p:cTn>
                              </p:par>
                            </p:childTnLst>
                          </p:cTn>
                        </p:par>
                        <p:par>
                          <p:cTn id="50" fill="hold">
                            <p:stCondLst>
                              <p:cond delay="2750"/>
                            </p:stCondLst>
                            <p:childTnLst>
                              <p:par>
                                <p:cTn id="51" presetID="53" presetClass="entr" presetSubtype="16"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750" fill="hold"/>
                                        <p:tgtEl>
                                          <p:spTgt spid="5"/>
                                        </p:tgtEl>
                                        <p:attrNameLst>
                                          <p:attrName>ppt_w</p:attrName>
                                        </p:attrNameLst>
                                      </p:cBhvr>
                                      <p:tavLst>
                                        <p:tav tm="0">
                                          <p:val>
                                            <p:fltVal val="0"/>
                                          </p:val>
                                        </p:tav>
                                        <p:tav tm="100000">
                                          <p:val>
                                            <p:strVal val="#ppt_w"/>
                                          </p:val>
                                        </p:tav>
                                      </p:tavLst>
                                    </p:anim>
                                    <p:anim calcmode="lin" valueType="num">
                                      <p:cBhvr>
                                        <p:cTn id="54" dur="1750" fill="hold"/>
                                        <p:tgtEl>
                                          <p:spTgt spid="5"/>
                                        </p:tgtEl>
                                        <p:attrNameLst>
                                          <p:attrName>ppt_h</p:attrName>
                                        </p:attrNameLst>
                                      </p:cBhvr>
                                      <p:tavLst>
                                        <p:tav tm="0">
                                          <p:val>
                                            <p:fltVal val="0"/>
                                          </p:val>
                                        </p:tav>
                                        <p:tav tm="100000">
                                          <p:val>
                                            <p:strVal val="#ppt_h"/>
                                          </p:val>
                                        </p:tav>
                                      </p:tavLst>
                                    </p:anim>
                                    <p:animEffect transition="in" filter="fade">
                                      <p:cBhvr>
                                        <p:cTn id="55" dur="1750"/>
                                        <p:tgtEl>
                                          <p:spTgt spid="5"/>
                                        </p:tgtEl>
                                      </p:cBhvr>
                                    </p:animEffect>
                                  </p:childTnLst>
                                </p:cTn>
                              </p:par>
                            </p:childTnLst>
                          </p:cTn>
                        </p:par>
                      </p:childTnLst>
                    </p:cTn>
                  </p:par>
                </p:childTnLst>
              </p:cTn>
              <p:nextCondLst>
                <p:cond evt="onClick" delay="0">
                  <p:tgtEl>
                    <p:spTgt spid="4107"/>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nodeType="clickEffect">
                                  <p:stCondLst>
                                    <p:cond delay="0"/>
                                  </p:stCondLst>
                                  <p:childTnLst>
                                    <p:animRot by="120000">
                                      <p:cBhvr>
                                        <p:cTn id="60" dur="100" fill="hold">
                                          <p:stCondLst>
                                            <p:cond delay="0"/>
                                          </p:stCondLst>
                                        </p:cTn>
                                        <p:tgtEl>
                                          <p:spTgt spid="32"/>
                                        </p:tgtEl>
                                        <p:attrNameLst>
                                          <p:attrName>r</p:attrName>
                                        </p:attrNameLst>
                                      </p:cBhvr>
                                    </p:animRot>
                                    <p:animRot by="-240000">
                                      <p:cBhvr>
                                        <p:cTn id="61" dur="200" fill="hold">
                                          <p:stCondLst>
                                            <p:cond delay="200"/>
                                          </p:stCondLst>
                                        </p:cTn>
                                        <p:tgtEl>
                                          <p:spTgt spid="32"/>
                                        </p:tgtEl>
                                        <p:attrNameLst>
                                          <p:attrName>r</p:attrName>
                                        </p:attrNameLst>
                                      </p:cBhvr>
                                    </p:animRot>
                                    <p:animRot by="240000">
                                      <p:cBhvr>
                                        <p:cTn id="62" dur="200" fill="hold">
                                          <p:stCondLst>
                                            <p:cond delay="400"/>
                                          </p:stCondLst>
                                        </p:cTn>
                                        <p:tgtEl>
                                          <p:spTgt spid="32"/>
                                        </p:tgtEl>
                                        <p:attrNameLst>
                                          <p:attrName>r</p:attrName>
                                        </p:attrNameLst>
                                      </p:cBhvr>
                                    </p:animRot>
                                    <p:animRot by="-240000">
                                      <p:cBhvr>
                                        <p:cTn id="63" dur="200" fill="hold">
                                          <p:stCondLst>
                                            <p:cond delay="600"/>
                                          </p:stCondLst>
                                        </p:cTn>
                                        <p:tgtEl>
                                          <p:spTgt spid="32"/>
                                        </p:tgtEl>
                                        <p:attrNameLst>
                                          <p:attrName>r</p:attrName>
                                        </p:attrNameLst>
                                      </p:cBhvr>
                                    </p:animRot>
                                    <p:animRot by="120000">
                                      <p:cBhvr>
                                        <p:cTn id="64" dur="200" fill="hold">
                                          <p:stCondLst>
                                            <p:cond delay="800"/>
                                          </p:stCondLst>
                                        </p:cTn>
                                        <p:tgtEl>
                                          <p:spTgt spid="32"/>
                                        </p:tgtEl>
                                        <p:attrNameLst>
                                          <p:attrName>r</p:attrName>
                                        </p:attrNameLst>
                                      </p:cBhvr>
                                    </p:animRot>
                                  </p:childTnLst>
                                </p:cTn>
                              </p:par>
                            </p:childTnLst>
                          </p:cTn>
                        </p:par>
                        <p:par>
                          <p:cTn id="65" fill="hold">
                            <p:stCondLst>
                              <p:cond delay="1000"/>
                            </p:stCondLst>
                            <p:childTnLst>
                              <p:par>
                                <p:cTn id="66" presetID="53" presetClass="exit" presetSubtype="32" fill="hold" grpId="1" nodeType="afterEffect">
                                  <p:stCondLst>
                                    <p:cond delay="0"/>
                                  </p:stCondLst>
                                  <p:childTnLst>
                                    <p:anim calcmode="lin" valueType="num">
                                      <p:cBhvr>
                                        <p:cTn id="67" dur="1500"/>
                                        <p:tgtEl>
                                          <p:spTgt spid="13"/>
                                        </p:tgtEl>
                                        <p:attrNameLst>
                                          <p:attrName>ppt_w</p:attrName>
                                        </p:attrNameLst>
                                      </p:cBhvr>
                                      <p:tavLst>
                                        <p:tav tm="0">
                                          <p:val>
                                            <p:strVal val="ppt_w"/>
                                          </p:val>
                                        </p:tav>
                                        <p:tav tm="100000">
                                          <p:val>
                                            <p:fltVal val="0"/>
                                          </p:val>
                                        </p:tav>
                                      </p:tavLst>
                                    </p:anim>
                                    <p:anim calcmode="lin" valueType="num">
                                      <p:cBhvr>
                                        <p:cTn id="68" dur="1500"/>
                                        <p:tgtEl>
                                          <p:spTgt spid="13"/>
                                        </p:tgtEl>
                                        <p:attrNameLst>
                                          <p:attrName>ppt_h</p:attrName>
                                        </p:attrNameLst>
                                      </p:cBhvr>
                                      <p:tavLst>
                                        <p:tav tm="0">
                                          <p:val>
                                            <p:strVal val="ppt_h"/>
                                          </p:val>
                                        </p:tav>
                                        <p:tav tm="100000">
                                          <p:val>
                                            <p:fltVal val="0"/>
                                          </p:val>
                                        </p:tav>
                                      </p:tavLst>
                                    </p:anim>
                                    <p:animEffect transition="out" filter="fade">
                                      <p:cBhvr>
                                        <p:cTn id="69" dur="1500"/>
                                        <p:tgtEl>
                                          <p:spTgt spid="13"/>
                                        </p:tgtEl>
                                      </p:cBhvr>
                                    </p:animEffect>
                                    <p:set>
                                      <p:cBhvr>
                                        <p:cTn id="70" dur="1" fill="hold">
                                          <p:stCondLst>
                                            <p:cond delay="1499"/>
                                          </p:stCondLst>
                                        </p:cTn>
                                        <p:tgtEl>
                                          <p:spTgt spid="13"/>
                                        </p:tgtEl>
                                        <p:attrNameLst>
                                          <p:attrName>style.visibility</p:attrName>
                                        </p:attrNameLst>
                                      </p:cBhvr>
                                      <p:to>
                                        <p:strVal val="hidden"/>
                                      </p:to>
                                    </p:set>
                                  </p:childTnLst>
                                </p:cTn>
                              </p:par>
                            </p:childTnLst>
                          </p:cTn>
                        </p:par>
                        <p:par>
                          <p:cTn id="71" fill="hold">
                            <p:stCondLst>
                              <p:cond delay="2500"/>
                            </p:stCondLst>
                            <p:childTnLst>
                              <p:par>
                                <p:cTn id="72" presetID="53" presetClass="entr" presetSubtype="16"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childTnLst>
                          </p:cTn>
                        </p:par>
                      </p:childTnLst>
                    </p:cTn>
                  </p:par>
                </p:childTnLst>
              </p:cTn>
              <p:nextCondLst>
                <p:cond evt="onClick" delay="0">
                  <p:tgtEl>
                    <p:spTgt spid="32"/>
                  </p:tgtEl>
                </p:cond>
              </p:nextCondLst>
            </p:seq>
            <p:seq concurrent="1" nextAc="seek">
              <p:cTn id="77" restart="whenNotActive" fill="hold" evtFilter="cancelBubble" nodeType="interactiveSeq">
                <p:stCondLst>
                  <p:cond evt="onClick" delay="0">
                    <p:tgtEl>
                      <p:spTgt spid="33"/>
                    </p:tgtEl>
                  </p:cond>
                </p:stCondLst>
                <p:endSync evt="end" delay="0">
                  <p:rtn val="all"/>
                </p:endSync>
                <p:childTnLst>
                  <p:par>
                    <p:cTn id="78" fill="hold">
                      <p:stCondLst>
                        <p:cond delay="0"/>
                      </p:stCondLst>
                      <p:childTnLst>
                        <p:par>
                          <p:cTn id="79" fill="hold">
                            <p:stCondLst>
                              <p:cond delay="0"/>
                            </p:stCondLst>
                            <p:childTnLst>
                              <p:par>
                                <p:cTn id="80" presetID="32" presetClass="emph" presetSubtype="0" fill="hold" nodeType="clickEffect">
                                  <p:stCondLst>
                                    <p:cond delay="0"/>
                                  </p:stCondLst>
                                  <p:childTnLst>
                                    <p:animRot by="120000">
                                      <p:cBhvr>
                                        <p:cTn id="81" dur="100" fill="hold">
                                          <p:stCondLst>
                                            <p:cond delay="0"/>
                                          </p:stCondLst>
                                        </p:cTn>
                                        <p:tgtEl>
                                          <p:spTgt spid="33"/>
                                        </p:tgtEl>
                                        <p:attrNameLst>
                                          <p:attrName>r</p:attrName>
                                        </p:attrNameLst>
                                      </p:cBhvr>
                                    </p:animRot>
                                    <p:animRot by="-240000">
                                      <p:cBhvr>
                                        <p:cTn id="82" dur="200" fill="hold">
                                          <p:stCondLst>
                                            <p:cond delay="200"/>
                                          </p:stCondLst>
                                        </p:cTn>
                                        <p:tgtEl>
                                          <p:spTgt spid="33"/>
                                        </p:tgtEl>
                                        <p:attrNameLst>
                                          <p:attrName>r</p:attrName>
                                        </p:attrNameLst>
                                      </p:cBhvr>
                                    </p:animRot>
                                    <p:animRot by="240000">
                                      <p:cBhvr>
                                        <p:cTn id="83" dur="200" fill="hold">
                                          <p:stCondLst>
                                            <p:cond delay="400"/>
                                          </p:stCondLst>
                                        </p:cTn>
                                        <p:tgtEl>
                                          <p:spTgt spid="33"/>
                                        </p:tgtEl>
                                        <p:attrNameLst>
                                          <p:attrName>r</p:attrName>
                                        </p:attrNameLst>
                                      </p:cBhvr>
                                    </p:animRot>
                                    <p:animRot by="-240000">
                                      <p:cBhvr>
                                        <p:cTn id="84" dur="200" fill="hold">
                                          <p:stCondLst>
                                            <p:cond delay="600"/>
                                          </p:stCondLst>
                                        </p:cTn>
                                        <p:tgtEl>
                                          <p:spTgt spid="33"/>
                                        </p:tgtEl>
                                        <p:attrNameLst>
                                          <p:attrName>r</p:attrName>
                                        </p:attrNameLst>
                                      </p:cBhvr>
                                    </p:animRot>
                                    <p:animRot by="120000">
                                      <p:cBhvr>
                                        <p:cTn id="85" dur="200" fill="hold">
                                          <p:stCondLst>
                                            <p:cond delay="800"/>
                                          </p:stCondLst>
                                        </p:cTn>
                                        <p:tgtEl>
                                          <p:spTgt spid="33"/>
                                        </p:tgtEl>
                                        <p:attrNameLst>
                                          <p:attrName>r</p:attrName>
                                        </p:attrNameLst>
                                      </p:cBhvr>
                                    </p:animRot>
                                  </p:childTnLst>
                                </p:cTn>
                              </p:par>
                            </p:childTnLst>
                          </p:cTn>
                        </p:par>
                        <p:par>
                          <p:cTn id="86" fill="hold">
                            <p:stCondLst>
                              <p:cond delay="1000"/>
                            </p:stCondLst>
                            <p:childTnLst>
                              <p:par>
                                <p:cTn id="87" presetID="53" presetClass="exit" presetSubtype="32" fill="hold" grpId="1" nodeType="afterEffect">
                                  <p:stCondLst>
                                    <p:cond delay="0"/>
                                  </p:stCondLst>
                                  <p:childTnLst>
                                    <p:anim calcmode="lin" valueType="num">
                                      <p:cBhvr>
                                        <p:cTn id="88" dur="1750"/>
                                        <p:tgtEl>
                                          <p:spTgt spid="14"/>
                                        </p:tgtEl>
                                        <p:attrNameLst>
                                          <p:attrName>ppt_w</p:attrName>
                                        </p:attrNameLst>
                                      </p:cBhvr>
                                      <p:tavLst>
                                        <p:tav tm="0">
                                          <p:val>
                                            <p:strVal val="ppt_w"/>
                                          </p:val>
                                        </p:tav>
                                        <p:tav tm="100000">
                                          <p:val>
                                            <p:fltVal val="0"/>
                                          </p:val>
                                        </p:tav>
                                      </p:tavLst>
                                    </p:anim>
                                    <p:anim calcmode="lin" valueType="num">
                                      <p:cBhvr>
                                        <p:cTn id="89" dur="1750"/>
                                        <p:tgtEl>
                                          <p:spTgt spid="14"/>
                                        </p:tgtEl>
                                        <p:attrNameLst>
                                          <p:attrName>ppt_h</p:attrName>
                                        </p:attrNameLst>
                                      </p:cBhvr>
                                      <p:tavLst>
                                        <p:tav tm="0">
                                          <p:val>
                                            <p:strVal val="ppt_h"/>
                                          </p:val>
                                        </p:tav>
                                        <p:tav tm="100000">
                                          <p:val>
                                            <p:fltVal val="0"/>
                                          </p:val>
                                        </p:tav>
                                      </p:tavLst>
                                    </p:anim>
                                    <p:animEffect transition="out" filter="fade">
                                      <p:cBhvr>
                                        <p:cTn id="90" dur="1750"/>
                                        <p:tgtEl>
                                          <p:spTgt spid="14"/>
                                        </p:tgtEl>
                                      </p:cBhvr>
                                    </p:animEffect>
                                    <p:set>
                                      <p:cBhvr>
                                        <p:cTn id="91" dur="1" fill="hold">
                                          <p:stCondLst>
                                            <p:cond delay="1749"/>
                                          </p:stCondLst>
                                        </p:cTn>
                                        <p:tgtEl>
                                          <p:spTgt spid="14"/>
                                        </p:tgtEl>
                                        <p:attrNameLst>
                                          <p:attrName>style.visibility</p:attrName>
                                        </p:attrNameLst>
                                      </p:cBhvr>
                                      <p:to>
                                        <p:strVal val="hidden"/>
                                      </p:to>
                                    </p:set>
                                  </p:childTnLst>
                                </p:cTn>
                              </p:par>
                            </p:childTnLst>
                          </p:cTn>
                        </p:par>
                        <p:par>
                          <p:cTn id="92" fill="hold">
                            <p:stCondLst>
                              <p:cond delay="2750"/>
                            </p:stCondLst>
                            <p:childTnLst>
                              <p:par>
                                <p:cTn id="93" presetID="53" presetClass="entr" presetSubtype="16"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 calcmode="lin" valueType="num">
                                      <p:cBhvr>
                                        <p:cTn id="95" dur="2000" fill="hold"/>
                                        <p:tgtEl>
                                          <p:spTgt spid="6"/>
                                        </p:tgtEl>
                                        <p:attrNameLst>
                                          <p:attrName>ppt_w</p:attrName>
                                        </p:attrNameLst>
                                      </p:cBhvr>
                                      <p:tavLst>
                                        <p:tav tm="0">
                                          <p:val>
                                            <p:fltVal val="0"/>
                                          </p:val>
                                        </p:tav>
                                        <p:tav tm="100000">
                                          <p:val>
                                            <p:strVal val="#ppt_w"/>
                                          </p:val>
                                        </p:tav>
                                      </p:tavLst>
                                    </p:anim>
                                    <p:anim calcmode="lin" valueType="num">
                                      <p:cBhvr>
                                        <p:cTn id="96" dur="2000" fill="hold"/>
                                        <p:tgtEl>
                                          <p:spTgt spid="6"/>
                                        </p:tgtEl>
                                        <p:attrNameLst>
                                          <p:attrName>ppt_h</p:attrName>
                                        </p:attrNameLst>
                                      </p:cBhvr>
                                      <p:tavLst>
                                        <p:tav tm="0">
                                          <p:val>
                                            <p:fltVal val="0"/>
                                          </p:val>
                                        </p:tav>
                                        <p:tav tm="100000">
                                          <p:val>
                                            <p:strVal val="#ppt_h"/>
                                          </p:val>
                                        </p:tav>
                                      </p:tavLst>
                                    </p:anim>
                                    <p:animEffect transition="in" filter="fade">
                                      <p:cBhvr>
                                        <p:cTn id="97" dur="2000"/>
                                        <p:tgtEl>
                                          <p:spTgt spid="6"/>
                                        </p:tgtEl>
                                      </p:cBhvr>
                                    </p:animEffect>
                                  </p:childTnLst>
                                </p:cTn>
                              </p:par>
                            </p:childTnLst>
                          </p:cTn>
                        </p:par>
                      </p:childTnLst>
                    </p:cTn>
                  </p:par>
                </p:childTnLst>
              </p:cTn>
              <p:nextCondLst>
                <p:cond evt="onClick" delay="0">
                  <p:tgtEl>
                    <p:spTgt spid="33"/>
                  </p:tgtEl>
                </p:cond>
              </p:nextCondLst>
            </p:seq>
          </p:childTnLst>
        </p:cTn>
      </p:par>
    </p:tnLst>
    <p:bldLst>
      <p:bldP spid="2" grpId="0" animBg="1"/>
      <p:bldP spid="2" grpId="1" animBg="1"/>
      <p:bldP spid="13" grpId="0" animBg="1"/>
      <p:bldP spid="13" grpId="1" animBg="1"/>
      <p:bldP spid="14" grpId="0" animBg="1"/>
      <p:bldP spid="1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smtClean="0">
                <a:solidFill>
                  <a:srgbClr val="A71FB1"/>
                </a:solidFill>
                <a:latin typeface="Arial-Rounded" pitchFamily="34" charset="0"/>
                <a:ea typeface="Arial-Rounded" pitchFamily="34" charset="0"/>
                <a:cs typeface="Arial-Rounded" pitchFamily="34" charset="0"/>
              </a:rPr>
              <a:t>TÔI ĐI HỌC</a:t>
            </a:r>
            <a:endParaRPr lang="en-US" sz="36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57562"/>
            <a:ext cx="6781800" cy="584763"/>
          </a:xfrm>
          <a:prstGeom prst="rect">
            <a:avLst/>
          </a:prstGeom>
          <a:solidFill>
            <a:srgbClr val="EBAAF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264888" y="2458831"/>
            <a:ext cx="8610600"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Cô giáo (………..) nhìn các bạn chơi ở sân trường.</a:t>
            </a:r>
            <a:endParaRPr lang="en-US" sz="3200" b="1">
              <a:latin typeface="Arial-Rounded" pitchFamily="34" charset="0"/>
              <a:ea typeface="Arial-Rounded" pitchFamily="34" charset="0"/>
              <a:cs typeface="Arial-Rounded" pitchFamily="34" charset="0"/>
            </a:endParaRPr>
          </a:p>
        </p:txBody>
      </p:sp>
      <p:sp>
        <p:nvSpPr>
          <p:cNvPr id="12" name="TextBox 11"/>
          <p:cNvSpPr txBox="1"/>
          <p:nvPr/>
        </p:nvSpPr>
        <p:spPr>
          <a:xfrm>
            <a:off x="5502985" y="1457562"/>
            <a:ext cx="2112818" cy="584763"/>
          </a:xfrm>
          <a:prstGeom prst="rect">
            <a:avLst/>
          </a:prstGeom>
          <a:solidFill>
            <a:srgbClr val="EBAAF0"/>
          </a:solid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xa lạ</a:t>
            </a:r>
            <a:endParaRPr lang="en-US" sz="3200" b="1">
              <a:latin typeface="Arial-Rounded" pitchFamily="34" charset="0"/>
              <a:ea typeface="Arial-Rounded" pitchFamily="34" charset="0"/>
              <a:cs typeface="Arial-Rounded" pitchFamily="34" charset="0"/>
            </a:endParaRPr>
          </a:p>
        </p:txBody>
      </p:sp>
      <p:sp>
        <p:nvSpPr>
          <p:cNvPr id="13" name="TextBox 12"/>
          <p:cNvSpPr txBox="1"/>
          <p:nvPr/>
        </p:nvSpPr>
        <p:spPr>
          <a:xfrm>
            <a:off x="893618" y="1457562"/>
            <a:ext cx="2112818" cy="584763"/>
          </a:xfrm>
          <a:prstGeom prst="rect">
            <a:avLst/>
          </a:prstGeom>
          <a:solidFill>
            <a:srgbClr val="EBAAF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buổi mai</a:t>
            </a:r>
            <a:endParaRPr lang="en-US" sz="3200" b="1">
              <a:latin typeface="Arial-Rounded" pitchFamily="34" charset="0"/>
              <a:ea typeface="Arial-Rounded" pitchFamily="34" charset="0"/>
              <a:cs typeface="Arial-Rounded" pitchFamily="34" charset="0"/>
            </a:endParaRPr>
          </a:p>
        </p:txBody>
      </p:sp>
      <p:sp>
        <p:nvSpPr>
          <p:cNvPr id="10" name="TextBox 9"/>
          <p:cNvSpPr txBox="1"/>
          <p:nvPr/>
        </p:nvSpPr>
        <p:spPr>
          <a:xfrm>
            <a:off x="3484418" y="1457561"/>
            <a:ext cx="1600200" cy="584763"/>
          </a:xfrm>
          <a:prstGeom prst="rect">
            <a:avLst/>
          </a:prstGeom>
          <a:solidFill>
            <a:srgbClr val="EBAAF0"/>
          </a:solidFill>
          <a:ln>
            <a:noFill/>
          </a:ln>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â</a:t>
            </a:r>
            <a:r>
              <a:rPr lang="en-US" sz="3200" b="1" smtClean="0">
                <a:latin typeface="Arial-Rounded" pitchFamily="34" charset="0"/>
                <a:ea typeface="Arial-Rounded" pitchFamily="34" charset="0"/>
                <a:cs typeface="Arial-Rounded" pitchFamily="34" charset="0"/>
              </a:rPr>
              <a:t>u yếm</a:t>
            </a:r>
            <a:endParaRPr lang="en-US" sz="3200" b="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950" y="3078973"/>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38237" y="3569605"/>
            <a:ext cx="9067800" cy="630942"/>
          </a:xfrm>
          <a:prstGeom prst="rect">
            <a:avLst/>
          </a:prstGeom>
        </p:spPr>
        <p:txBody>
          <a:bodyPr wrap="square">
            <a:spAutoFit/>
          </a:bodyPr>
          <a:lstStyle/>
          <a:p>
            <a:pPr algn="just"/>
            <a:r>
              <a:rPr lang="vi-VN" sz="3500" b="1">
                <a:solidFill>
                  <a:srgbClr val="7030A0"/>
                </a:solidFill>
                <a:latin typeface="HP001 4 hàng" pitchFamily="34" charset="0"/>
              </a:rPr>
              <a:t>   Cô giáo âu </a:t>
            </a:r>
            <a:r>
              <a:rPr lang="el-GR" sz="3500" b="1">
                <a:solidFill>
                  <a:srgbClr val="7030A0"/>
                </a:solidFill>
                <a:latin typeface="HP001 4 hàng" pitchFamily="34" charset="0"/>
              </a:rPr>
              <a:t>ΐ</a:t>
            </a:r>
            <a:r>
              <a:rPr lang="vi-VN" sz="3500" b="1">
                <a:solidFill>
                  <a:srgbClr val="7030A0"/>
                </a:solidFill>
                <a:latin typeface="HP001 4 hàng" pitchFamily="34" charset="0"/>
              </a:rPr>
              <a:t>Ğm </a:t>
            </a:r>
            <a:r>
              <a:rPr lang="el-GR" sz="3500" b="1">
                <a:solidFill>
                  <a:srgbClr val="7030A0"/>
                </a:solidFill>
                <a:latin typeface="HP001 4 hàng" pitchFamily="34" charset="0"/>
              </a:rPr>
              <a:t>η</a:t>
            </a:r>
            <a:r>
              <a:rPr lang="vi-VN" sz="3500" b="1">
                <a:solidFill>
                  <a:srgbClr val="7030A0"/>
                </a:solidFill>
                <a:latin typeface="HP001 4 hàng" pitchFamily="34" charset="0"/>
              </a:rPr>
              <a:t>ìn các bạn </a:t>
            </a:r>
            <a:r>
              <a:rPr lang="el-GR" sz="3500" b="1">
                <a:solidFill>
                  <a:srgbClr val="7030A0"/>
                </a:solidFill>
                <a:latin typeface="HP001 4 hàng" pitchFamily="34" charset="0"/>
              </a:rPr>
              <a:t>εΠ </a:t>
            </a:r>
            <a:r>
              <a:rPr lang="vi-VN" sz="3500" b="1">
                <a:solidFill>
                  <a:srgbClr val="7030A0"/>
                </a:solidFill>
                <a:latin typeface="HP001 4 hàng" pitchFamily="34" charset="0"/>
              </a:rPr>
              <a:t>ở </a:t>
            </a:r>
            <a:r>
              <a:rPr lang="vi-VN" sz="3500" b="1" smtClean="0">
                <a:solidFill>
                  <a:srgbClr val="7030A0"/>
                </a:solidFill>
                <a:latin typeface="HP001 4 hàng" pitchFamily="34" charset="0"/>
              </a:rPr>
              <a:t>sâ</a:t>
            </a:r>
            <a:r>
              <a:rPr lang="en-US" sz="3500" b="1" smtClean="0">
                <a:solidFill>
                  <a:srgbClr val="7030A0"/>
                </a:solidFill>
                <a:latin typeface="HP001 4 hàng" pitchFamily="34" charset="0"/>
              </a:rPr>
              <a:t>n</a:t>
            </a:r>
            <a:endParaRPr lang="en-US" sz="3500" b="1">
              <a:solidFill>
                <a:srgbClr val="7030A0"/>
              </a:solidFill>
              <a:latin typeface="HP001 4 hàng" pitchFamily="34" charset="0"/>
            </a:endParaRPr>
          </a:p>
        </p:txBody>
      </p:sp>
      <p:sp>
        <p:nvSpPr>
          <p:cNvPr id="18" name="Rectangle 17"/>
          <p:cNvSpPr/>
          <p:nvPr/>
        </p:nvSpPr>
        <p:spPr>
          <a:xfrm>
            <a:off x="228600" y="4273117"/>
            <a:ext cx="9067800" cy="630942"/>
          </a:xfrm>
          <a:prstGeom prst="rect">
            <a:avLst/>
          </a:prstGeom>
        </p:spPr>
        <p:txBody>
          <a:bodyPr wrap="square">
            <a:spAutoFit/>
          </a:bodyPr>
          <a:lstStyle/>
          <a:p>
            <a:pPr algn="just"/>
            <a:r>
              <a:rPr lang="vi-VN" sz="3500" b="1" smtClean="0">
                <a:solidFill>
                  <a:srgbClr val="7030A0"/>
                </a:solidFill>
                <a:latin typeface="HP001 4 hàng" pitchFamily="34" charset="0"/>
              </a:rPr>
              <a:t>ǇrưŊg</a:t>
            </a:r>
            <a:r>
              <a:rPr lang="en-US" sz="3500" b="1" smtClean="0">
                <a:solidFill>
                  <a:srgbClr val="7030A0"/>
                </a:solidFill>
                <a:latin typeface="HP001 4 hàng" pitchFamily="34" charset="0"/>
              </a:rPr>
              <a:t>.</a:t>
            </a:r>
            <a:r>
              <a:rPr lang="vi-VN" sz="3500" b="1" smtClean="0">
                <a:solidFill>
                  <a:srgbClr val="7030A0"/>
                </a:solidFill>
                <a:latin typeface="HP001 4 hàng" pitchFamily="34" charset="0"/>
              </a:rPr>
              <a:t> </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3.61111E-6 1.32221E-6 L -0.18525 0.18968 " pathEditMode="relative" rAng="0" ptsTypes="AA">
                                      <p:cBhvr>
                                        <p:cTn id="36" dur="2000" fill="hold"/>
                                        <p:tgtEl>
                                          <p:spTgt spid="10"/>
                                        </p:tgtEl>
                                        <p:attrNameLst>
                                          <p:attrName>ppt_x</p:attrName>
                                          <p:attrName>ppt_y</p:attrName>
                                        </p:attrNameLst>
                                      </p:cBhvr>
                                      <p:rCtr x="-9271" y="9484"/>
                                    </p:animMotion>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trong khung để nói theo tranh</a:t>
            </a:r>
            <a:endParaRPr lang="en-US" sz="2800" b="1">
              <a:latin typeface="Arial-Rounded" pitchFamily="34" charset="0"/>
              <a:ea typeface="Arial-Rounded" pitchFamily="34" charset="0"/>
              <a:cs typeface="Arial-Rounded" pitchFamily="34" charset="0"/>
            </a:endParaRPr>
          </a:p>
        </p:txBody>
      </p:sp>
      <p:sp>
        <p:nvSpPr>
          <p:cNvPr id="20" name="TextBox 19"/>
          <p:cNvSpPr txBox="1"/>
          <p:nvPr/>
        </p:nvSpPr>
        <p:spPr>
          <a:xfrm>
            <a:off x="2057400" y="1312671"/>
            <a:ext cx="4764231" cy="461653"/>
          </a:xfrm>
          <a:prstGeom prst="rect">
            <a:avLst/>
          </a:prstGeom>
          <a:noFill/>
          <a:ln>
            <a:solidFill>
              <a:schemeClr val="accent6"/>
            </a:solidFill>
          </a:ln>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đ</a:t>
            </a:r>
            <a:r>
              <a:rPr lang="en-US" sz="2400" smtClean="0">
                <a:latin typeface="Arial-Rounded" pitchFamily="34" charset="0"/>
                <a:ea typeface="Arial-Rounded" pitchFamily="34" charset="0"/>
                <a:cs typeface="Arial-Rounded" pitchFamily="34" charset="0"/>
              </a:rPr>
              <a:t>ông vui	thân thiện	sôi nổi</a:t>
            </a:r>
            <a:endParaRPr lang="en-US" sz="2400">
              <a:latin typeface="Arial-Rounded" pitchFamily="34" charset="0"/>
              <a:ea typeface="Arial-Rounded" pitchFamily="34" charset="0"/>
              <a:cs typeface="Arial-Rounded"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477" y="2002924"/>
            <a:ext cx="3308350" cy="2948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Đoạn trên có mấy câu?</a:t>
            </a:r>
            <a:endParaRPr lang="en-US" sz="2800" b="1">
              <a:latin typeface="Arial-Rounded" pitchFamily="34" charset="0"/>
              <a:ea typeface="Arial-Rounded" pitchFamily="34" charset="0"/>
              <a:cs typeface="Arial-Rounded" pitchFamily="34" charset="0"/>
            </a:endParaRPr>
          </a:p>
        </p:txBody>
      </p:sp>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Mẹ dẫn tôi đi trên con đường làng dài và hẹp.</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1018310" y="1841048"/>
            <a:ext cx="6677890"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Con đường tôi đã đi lại nhiều mà sao thấy lạ.</a:t>
            </a:r>
            <a:endParaRPr lang="en-US" sz="2400">
              <a:latin typeface="Arial-Rounded" pitchFamily="34" charset="0"/>
              <a:ea typeface="Arial-Rounded" pitchFamily="34" charset="0"/>
              <a:cs typeface="Arial-Rounded"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9" name="Straight Connector 8"/>
          <p:cNvCxnSpPr/>
          <p:nvPr/>
        </p:nvCxnSpPr>
        <p:spPr>
          <a:xfrm>
            <a:off x="1462519" y="1775856"/>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7215413" y="156259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sp>
        <p:nvSpPr>
          <p:cNvPr id="26" name="Oval 25"/>
          <p:cNvSpPr/>
          <p:nvPr/>
        </p:nvSpPr>
        <p:spPr>
          <a:xfrm>
            <a:off x="6707038" y="2035296"/>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237" y="2323565"/>
            <a:ext cx="3553077" cy="174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326574" y="1766982"/>
            <a:ext cx="9909630" cy="630942"/>
          </a:xfrm>
          <a:prstGeom prst="rect">
            <a:avLst/>
          </a:prstGeom>
        </p:spPr>
        <p:txBody>
          <a:bodyPr wrap="square">
            <a:spAutoFit/>
          </a:bodyPr>
          <a:lstStyle/>
          <a:p>
            <a:pPr algn="just"/>
            <a:r>
              <a:rPr lang="vi-VN" sz="3500" b="1">
                <a:solidFill>
                  <a:srgbClr val="7030A0"/>
                </a:solidFill>
                <a:latin typeface="HP001 4 hàng" pitchFamily="34" charset="0"/>
              </a:rPr>
              <a:t>   Mẹ dẫn Ǉċ đi Λłn cΪ đưŊg làng </a:t>
            </a:r>
            <a:r>
              <a:rPr lang="vi-VN" sz="3500" b="1" smtClean="0">
                <a:solidFill>
                  <a:srgbClr val="7030A0"/>
                </a:solidFill>
                <a:latin typeface="HP001 4 hàng" pitchFamily="34" charset="0"/>
              </a:rPr>
              <a:t>dài</a:t>
            </a:r>
            <a:endParaRPr lang="en-US" sz="3500" b="1">
              <a:solidFill>
                <a:srgbClr val="7030A0"/>
              </a:solidFill>
              <a:latin typeface="HP001 4 hàng" pitchFamily="34" charset="0"/>
            </a:endParaRPr>
          </a:p>
        </p:txBody>
      </p:sp>
      <p:sp>
        <p:nvSpPr>
          <p:cNvPr id="14" name="Rectangle 13"/>
          <p:cNvSpPr/>
          <p:nvPr/>
        </p:nvSpPr>
        <p:spPr>
          <a:xfrm>
            <a:off x="176687" y="2467102"/>
            <a:ext cx="9067800" cy="630942"/>
          </a:xfrm>
          <a:prstGeom prst="rect">
            <a:avLst/>
          </a:prstGeom>
        </p:spPr>
        <p:txBody>
          <a:bodyPr wrap="square">
            <a:spAutoFit/>
          </a:bodyPr>
          <a:lstStyle/>
          <a:p>
            <a:pPr algn="just"/>
            <a:r>
              <a:rPr lang="vi-VN" sz="3500" b="1" smtClean="0">
                <a:solidFill>
                  <a:srgbClr val="7030A0"/>
                </a:solidFill>
                <a:latin typeface="HP001 4 hàng" pitchFamily="34" charset="0"/>
              </a:rPr>
              <a:t>và </a:t>
            </a:r>
            <a:r>
              <a:rPr lang="vi-VN" sz="3500" b="1">
                <a:solidFill>
                  <a:srgbClr val="7030A0"/>
                </a:solidFill>
                <a:latin typeface="HP001 4 hàng" pitchFamily="34" charset="0"/>
              </a:rPr>
              <a:t>Ǘ−p. CΪ đưŊg Ǉċ đã đi lại ηΗϛu </a:t>
            </a:r>
            <a:r>
              <a:rPr lang="vi-VN" sz="3500" b="1" smtClean="0">
                <a:solidFill>
                  <a:srgbClr val="7030A0"/>
                </a:solidFill>
                <a:latin typeface="HP001 4 hàng" pitchFamily="34" charset="0"/>
              </a:rPr>
              <a:t>jà</a:t>
            </a:r>
            <a:endParaRPr lang="en-US" sz="3500" b="1">
              <a:solidFill>
                <a:srgbClr val="7030A0"/>
              </a:solidFill>
              <a:latin typeface="HP001 4 hàng" pitchFamily="34" charset="0"/>
            </a:endParaRPr>
          </a:p>
        </p:txBody>
      </p:sp>
      <p:sp>
        <p:nvSpPr>
          <p:cNvPr id="7" name="Rectangle 6"/>
          <p:cNvSpPr/>
          <p:nvPr/>
        </p:nvSpPr>
        <p:spPr>
          <a:xfrm>
            <a:off x="252315" y="3158027"/>
            <a:ext cx="9067800" cy="630942"/>
          </a:xfrm>
          <a:prstGeom prst="rect">
            <a:avLst/>
          </a:prstGeom>
        </p:spPr>
        <p:txBody>
          <a:bodyPr wrap="square">
            <a:spAutoFit/>
          </a:bodyPr>
          <a:lstStyle/>
          <a:p>
            <a:pPr algn="just"/>
            <a:r>
              <a:rPr lang="vi-VN" sz="3500" b="1">
                <a:solidFill>
                  <a:srgbClr val="7030A0"/>
                </a:solidFill>
                <a:latin typeface="HP001 4 hàng" pitchFamily="34" charset="0"/>
              </a:rPr>
              <a:t>sao </a:t>
            </a:r>
            <a:r>
              <a:rPr lang="el-GR" sz="3500" b="1">
                <a:solidFill>
                  <a:srgbClr val="7030A0"/>
                </a:solidFill>
                <a:latin typeface="HP001 4 hàng" pitchFamily="34" charset="0"/>
              </a:rPr>
              <a:t>κ</a:t>
            </a:r>
            <a:r>
              <a:rPr lang="vi-VN" sz="3500" b="1">
                <a:solidFill>
                  <a:srgbClr val="7030A0"/>
                </a:solidFill>
                <a:latin typeface="HP001 4 hàng" pitchFamily="34" charset="0"/>
              </a:rPr>
              <a:t>ấy lạ</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977" y="8327"/>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56059"/>
            <a:ext cx="8451273"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Tìm tiếng cùng vần với mỗi tiếng </a:t>
            </a:r>
            <a:r>
              <a:rPr lang="en-US" sz="2800" b="1" i="1" smtClean="0">
                <a:latin typeface="Arial-Rounded" pitchFamily="34" charset="0"/>
                <a:ea typeface="Arial-Rounded" pitchFamily="34" charset="0"/>
                <a:cs typeface="Arial-Rounded" pitchFamily="34" charset="0"/>
              </a:rPr>
              <a:t>ương, ươn, ươi, ươu</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834318" y="594186"/>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ương</a:t>
            </a:r>
            <a:endParaRPr lang="en-US" sz="3600" b="1">
              <a:latin typeface="Arial-Rounded" pitchFamily="34" charset="0"/>
              <a:ea typeface="Arial-Rounded" pitchFamily="34" charset="0"/>
              <a:cs typeface="Arial-Rounded" pitchFamily="34" charset="0"/>
            </a:endParaRPr>
          </a:p>
        </p:txBody>
      </p:sp>
      <p:grpSp>
        <p:nvGrpSpPr>
          <p:cNvPr id="23" name="Group 22"/>
          <p:cNvGrpSpPr/>
          <p:nvPr/>
        </p:nvGrpSpPr>
        <p:grpSpPr>
          <a:xfrm>
            <a:off x="869568" y="1363554"/>
            <a:ext cx="1617841" cy="770435"/>
            <a:chOff x="673007" y="2106117"/>
            <a:chExt cx="1617841" cy="770435"/>
          </a:xfrm>
          <a:solidFill>
            <a:schemeClr val="accent6">
              <a:lumMod val="20000"/>
              <a:lumOff val="80000"/>
            </a:schemeClr>
          </a:solidFill>
        </p:grpSpPr>
        <p:sp>
          <p:nvSpPr>
            <p:cNvPr id="24" name="Right Arrow 2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rot="2148785">
            <a:off x="107916" y="1838237"/>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Rounded" pitchFamily="34" charset="0"/>
                <a:ea typeface="Arial-Rounded" pitchFamily="34" charset="0"/>
                <a:cs typeface="Arial-Rounded" pitchFamily="34" charset="0"/>
              </a:rPr>
              <a:t>nương</a:t>
            </a:r>
            <a:endParaRPr lang="en-US" sz="2000">
              <a:solidFill>
                <a:schemeClr val="tx1"/>
              </a:solidFill>
              <a:latin typeface="Arial-Rounded" pitchFamily="34" charset="0"/>
              <a:ea typeface="Arial-Rounded" pitchFamily="34" charset="0"/>
              <a:cs typeface="Arial-Rounded" pitchFamily="34" charset="0"/>
            </a:endParaRPr>
          </a:p>
        </p:txBody>
      </p:sp>
      <p:sp>
        <p:nvSpPr>
          <p:cNvPr id="36" name="Rectangle 35"/>
          <p:cNvSpPr/>
          <p:nvPr/>
        </p:nvSpPr>
        <p:spPr>
          <a:xfrm>
            <a:off x="1171770" y="2151391"/>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Arial-Rounded" pitchFamily="34" charset="0"/>
                <a:ea typeface="Arial-Rounded" pitchFamily="34" charset="0"/>
                <a:cs typeface="Arial-Rounded" pitchFamily="34" charset="0"/>
              </a:rPr>
              <a:t>lương</a:t>
            </a:r>
            <a:endParaRPr lang="en-US" sz="2400">
              <a:solidFill>
                <a:schemeClr val="tx1"/>
              </a:solidFill>
              <a:latin typeface="Arial-Rounded" pitchFamily="34" charset="0"/>
              <a:ea typeface="Arial-Rounded" pitchFamily="34" charset="0"/>
              <a:cs typeface="Arial-Rounded" pitchFamily="34" charset="0"/>
            </a:endParaRPr>
          </a:p>
        </p:txBody>
      </p:sp>
      <p:sp>
        <p:nvSpPr>
          <p:cNvPr id="37" name="Rectangle 36"/>
          <p:cNvSpPr/>
          <p:nvPr/>
        </p:nvSpPr>
        <p:spPr>
          <a:xfrm rot="19920687">
            <a:off x="2275642" y="1892316"/>
            <a:ext cx="1019765"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Rounded" pitchFamily="34" charset="0"/>
                <a:ea typeface="Arial-Rounded" pitchFamily="34" charset="0"/>
                <a:cs typeface="Arial-Rounded" pitchFamily="34" charset="0"/>
              </a:rPr>
              <a:t>nướng</a:t>
            </a:r>
            <a:endParaRPr lang="en-US" sz="2000">
              <a:solidFill>
                <a:schemeClr val="tx1"/>
              </a:solidFill>
              <a:latin typeface="Arial-Rounded" pitchFamily="34" charset="0"/>
              <a:ea typeface="Arial-Rounded" pitchFamily="34" charset="0"/>
              <a:cs typeface="Arial-Rounded" pitchFamily="34" charset="0"/>
            </a:endParaRPr>
          </a:p>
        </p:txBody>
      </p:sp>
      <p:sp>
        <p:nvSpPr>
          <p:cNvPr id="52" name="Oval 51"/>
          <p:cNvSpPr/>
          <p:nvPr/>
        </p:nvSpPr>
        <p:spPr>
          <a:xfrm>
            <a:off x="4722481" y="576318"/>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ươn</a:t>
            </a:r>
            <a:endParaRPr lang="en-US" sz="3600" b="1">
              <a:latin typeface="Arial-Rounded" pitchFamily="34" charset="0"/>
              <a:ea typeface="Arial-Rounded" pitchFamily="34" charset="0"/>
              <a:cs typeface="Arial-Rounded" pitchFamily="34" charset="0"/>
            </a:endParaRPr>
          </a:p>
        </p:txBody>
      </p:sp>
      <p:grpSp>
        <p:nvGrpSpPr>
          <p:cNvPr id="53" name="Group 52"/>
          <p:cNvGrpSpPr/>
          <p:nvPr/>
        </p:nvGrpSpPr>
        <p:grpSpPr>
          <a:xfrm>
            <a:off x="4757731" y="1345686"/>
            <a:ext cx="1617841" cy="770435"/>
            <a:chOff x="673007" y="2106117"/>
            <a:chExt cx="1617841" cy="770435"/>
          </a:xfrm>
          <a:solidFill>
            <a:schemeClr val="accent6">
              <a:lumMod val="20000"/>
              <a:lumOff val="80000"/>
            </a:schemeClr>
          </a:solidFill>
        </p:grpSpPr>
        <p:sp>
          <p:nvSpPr>
            <p:cNvPr id="54" name="Right Arrow 5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rot="2148785">
            <a:off x="3996079" y="1820369"/>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Rounded" pitchFamily="34" charset="0"/>
                <a:ea typeface="Arial-Rounded" pitchFamily="34" charset="0"/>
                <a:cs typeface="Arial-Rounded" pitchFamily="34" charset="0"/>
              </a:rPr>
              <a:t>sườn</a:t>
            </a:r>
            <a:endParaRPr lang="en-US" sz="2800">
              <a:solidFill>
                <a:schemeClr val="tx1"/>
              </a:solidFill>
              <a:latin typeface="Arial-Rounded" pitchFamily="34" charset="0"/>
              <a:ea typeface="Arial-Rounded" pitchFamily="34" charset="0"/>
              <a:cs typeface="Arial-Rounded" pitchFamily="34" charset="0"/>
            </a:endParaRPr>
          </a:p>
        </p:txBody>
      </p:sp>
      <p:sp>
        <p:nvSpPr>
          <p:cNvPr id="58" name="Rectangle 57"/>
          <p:cNvSpPr/>
          <p:nvPr/>
        </p:nvSpPr>
        <p:spPr>
          <a:xfrm>
            <a:off x="5059933" y="2133523"/>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Arial-Rounded" pitchFamily="34" charset="0"/>
                <a:ea typeface="Arial-Rounded" pitchFamily="34" charset="0"/>
                <a:cs typeface="Arial-Rounded" pitchFamily="34" charset="0"/>
              </a:rPr>
              <a:t>mượn</a:t>
            </a:r>
            <a:endParaRPr lang="en-US" sz="2400">
              <a:solidFill>
                <a:schemeClr val="tx1"/>
              </a:solidFill>
              <a:latin typeface="Arial-Rounded" pitchFamily="34" charset="0"/>
              <a:ea typeface="Arial-Rounded" pitchFamily="34" charset="0"/>
              <a:cs typeface="Arial-Rounded" pitchFamily="34" charset="0"/>
            </a:endParaRPr>
          </a:p>
        </p:txBody>
      </p:sp>
      <p:sp>
        <p:nvSpPr>
          <p:cNvPr id="59" name="Rectangle 58"/>
          <p:cNvSpPr/>
          <p:nvPr/>
        </p:nvSpPr>
        <p:spPr>
          <a:xfrm rot="19920687">
            <a:off x="6194505" y="1911297"/>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Rounded" pitchFamily="34" charset="0"/>
                <a:ea typeface="Arial-Rounded" pitchFamily="34" charset="0"/>
                <a:cs typeface="Arial-Rounded" pitchFamily="34" charset="0"/>
              </a:rPr>
              <a:t>ươn</a:t>
            </a:r>
            <a:endParaRPr lang="en-US" sz="2800">
              <a:solidFill>
                <a:schemeClr val="tx1"/>
              </a:solidFill>
              <a:latin typeface="Arial-Rounded" pitchFamily="34" charset="0"/>
              <a:ea typeface="Arial-Rounded" pitchFamily="34" charset="0"/>
              <a:cs typeface="Arial-Rounded" pitchFamily="34" charset="0"/>
            </a:endParaRPr>
          </a:p>
        </p:txBody>
      </p:sp>
      <p:sp>
        <p:nvSpPr>
          <p:cNvPr id="60" name="Oval 59"/>
          <p:cNvSpPr/>
          <p:nvPr/>
        </p:nvSpPr>
        <p:spPr>
          <a:xfrm>
            <a:off x="2521559" y="2721598"/>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ươi</a:t>
            </a:r>
            <a:endParaRPr lang="en-US" sz="3600" b="1">
              <a:latin typeface="Arial-Rounded" pitchFamily="34" charset="0"/>
              <a:ea typeface="Arial-Rounded" pitchFamily="34" charset="0"/>
              <a:cs typeface="Arial-Rounded" pitchFamily="34" charset="0"/>
            </a:endParaRPr>
          </a:p>
        </p:txBody>
      </p:sp>
      <p:grpSp>
        <p:nvGrpSpPr>
          <p:cNvPr id="61" name="Group 60"/>
          <p:cNvGrpSpPr/>
          <p:nvPr/>
        </p:nvGrpSpPr>
        <p:grpSpPr>
          <a:xfrm>
            <a:off x="2556809" y="3490966"/>
            <a:ext cx="1617841" cy="770435"/>
            <a:chOff x="673007" y="2106117"/>
            <a:chExt cx="1617841" cy="770435"/>
          </a:xfrm>
          <a:solidFill>
            <a:schemeClr val="accent6">
              <a:lumMod val="20000"/>
              <a:lumOff val="80000"/>
            </a:schemeClr>
          </a:solidFill>
        </p:grpSpPr>
        <p:sp>
          <p:nvSpPr>
            <p:cNvPr id="62" name="Right Arrow 61"/>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p:cNvSpPr/>
          <p:nvPr/>
        </p:nvSpPr>
        <p:spPr>
          <a:xfrm rot="2148785">
            <a:off x="1795157" y="3965649"/>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Rounded" pitchFamily="34" charset="0"/>
                <a:ea typeface="Arial-Rounded" pitchFamily="34" charset="0"/>
                <a:cs typeface="Arial-Rounded" pitchFamily="34" charset="0"/>
              </a:rPr>
              <a:t>cười</a:t>
            </a:r>
            <a:endParaRPr lang="en-US" sz="2800">
              <a:solidFill>
                <a:schemeClr val="tx1"/>
              </a:solidFill>
              <a:latin typeface="Arial-Rounded" pitchFamily="34" charset="0"/>
              <a:ea typeface="Arial-Rounded" pitchFamily="34" charset="0"/>
              <a:cs typeface="Arial-Rounded" pitchFamily="34" charset="0"/>
            </a:endParaRPr>
          </a:p>
        </p:txBody>
      </p:sp>
      <p:sp>
        <p:nvSpPr>
          <p:cNvPr id="66" name="Rectangle 65"/>
          <p:cNvSpPr/>
          <p:nvPr/>
        </p:nvSpPr>
        <p:spPr>
          <a:xfrm>
            <a:off x="2859011" y="4278803"/>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Rounded" pitchFamily="34" charset="0"/>
                <a:ea typeface="Arial-Rounded" pitchFamily="34" charset="0"/>
                <a:cs typeface="Arial-Rounded" pitchFamily="34" charset="0"/>
              </a:rPr>
              <a:t>tươi</a:t>
            </a:r>
            <a:endParaRPr lang="en-US" sz="2800">
              <a:solidFill>
                <a:schemeClr val="tx1"/>
              </a:solidFill>
              <a:latin typeface="Arial-Rounded" pitchFamily="34" charset="0"/>
              <a:ea typeface="Arial-Rounded" pitchFamily="34" charset="0"/>
              <a:cs typeface="Arial-Rounded" pitchFamily="34" charset="0"/>
            </a:endParaRPr>
          </a:p>
        </p:txBody>
      </p:sp>
      <p:sp>
        <p:nvSpPr>
          <p:cNvPr id="67" name="Rectangle 66"/>
          <p:cNvSpPr/>
          <p:nvPr/>
        </p:nvSpPr>
        <p:spPr>
          <a:xfrm rot="19920687">
            <a:off x="3993583" y="4056577"/>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Rounded" pitchFamily="34" charset="0"/>
                <a:ea typeface="Arial-Rounded" pitchFamily="34" charset="0"/>
                <a:cs typeface="Arial-Rounded" pitchFamily="34" charset="0"/>
              </a:rPr>
              <a:t>tưới</a:t>
            </a:r>
            <a:endParaRPr lang="en-US" sz="2800">
              <a:solidFill>
                <a:schemeClr val="tx1"/>
              </a:solidFill>
              <a:latin typeface="Arial-Rounded" pitchFamily="34" charset="0"/>
              <a:ea typeface="Arial-Rounded" pitchFamily="34" charset="0"/>
              <a:cs typeface="Arial-Rounded" pitchFamily="34" charset="0"/>
            </a:endParaRPr>
          </a:p>
        </p:txBody>
      </p:sp>
      <p:sp>
        <p:nvSpPr>
          <p:cNvPr id="68" name="Oval 67"/>
          <p:cNvSpPr/>
          <p:nvPr/>
        </p:nvSpPr>
        <p:spPr>
          <a:xfrm>
            <a:off x="6578046" y="2746929"/>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ươu</a:t>
            </a:r>
            <a:endParaRPr lang="en-US" sz="3600" b="1">
              <a:latin typeface="Arial-Rounded" pitchFamily="34" charset="0"/>
              <a:ea typeface="Arial-Rounded" pitchFamily="34" charset="0"/>
              <a:cs typeface="Arial-Rounded" pitchFamily="34" charset="0"/>
            </a:endParaRPr>
          </a:p>
        </p:txBody>
      </p:sp>
      <p:grpSp>
        <p:nvGrpSpPr>
          <p:cNvPr id="69" name="Group 68"/>
          <p:cNvGrpSpPr/>
          <p:nvPr/>
        </p:nvGrpSpPr>
        <p:grpSpPr>
          <a:xfrm>
            <a:off x="6613296" y="3516297"/>
            <a:ext cx="1617841" cy="770435"/>
            <a:chOff x="673007" y="2106117"/>
            <a:chExt cx="1617841" cy="770435"/>
          </a:xfrm>
          <a:solidFill>
            <a:schemeClr val="accent6">
              <a:lumMod val="20000"/>
              <a:lumOff val="80000"/>
            </a:schemeClr>
          </a:solidFill>
        </p:grpSpPr>
        <p:sp>
          <p:nvSpPr>
            <p:cNvPr id="70" name="Right Arrow 69"/>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rot="2148785">
            <a:off x="5851644" y="3990980"/>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Arial-Rounded" pitchFamily="34" charset="0"/>
                <a:ea typeface="Arial-Rounded" pitchFamily="34" charset="0"/>
                <a:cs typeface="Arial-Rounded" pitchFamily="34" charset="0"/>
              </a:rPr>
              <a:t>hươu</a:t>
            </a:r>
            <a:endParaRPr lang="en-US" sz="2400">
              <a:solidFill>
                <a:schemeClr val="tx1"/>
              </a:solidFill>
              <a:latin typeface="Arial-Rounded" pitchFamily="34" charset="0"/>
              <a:ea typeface="Arial-Rounded" pitchFamily="34" charset="0"/>
              <a:cs typeface="Arial-Rounded" pitchFamily="34" charset="0"/>
            </a:endParaRPr>
          </a:p>
        </p:txBody>
      </p:sp>
      <p:sp>
        <p:nvSpPr>
          <p:cNvPr id="74" name="Rectangle 73"/>
          <p:cNvSpPr/>
          <p:nvPr/>
        </p:nvSpPr>
        <p:spPr>
          <a:xfrm>
            <a:off x="6915498" y="4304134"/>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Arial-Rounded" pitchFamily="34" charset="0"/>
                <a:ea typeface="Arial-Rounded" pitchFamily="34" charset="0"/>
                <a:cs typeface="Arial-Rounded" pitchFamily="34" charset="0"/>
              </a:rPr>
              <a:t>rượu</a:t>
            </a:r>
            <a:endParaRPr lang="en-US" sz="2400">
              <a:solidFill>
                <a:schemeClr val="tx1"/>
              </a:solidFill>
              <a:latin typeface="Arial-Rounded" pitchFamily="34" charset="0"/>
              <a:ea typeface="Arial-Rounded" pitchFamily="34" charset="0"/>
              <a:cs typeface="Arial-Rounded" pitchFamily="34" charset="0"/>
            </a:endParaRPr>
          </a:p>
        </p:txBody>
      </p:sp>
      <p:sp>
        <p:nvSpPr>
          <p:cNvPr id="75" name="Rectangle 74"/>
          <p:cNvSpPr/>
          <p:nvPr/>
        </p:nvSpPr>
        <p:spPr>
          <a:xfrm rot="19920687">
            <a:off x="8050070" y="4081908"/>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Rounded" pitchFamily="34" charset="0"/>
                <a:ea typeface="Arial-Rounded" pitchFamily="34" charset="0"/>
                <a:cs typeface="Arial-Rounded" pitchFamily="34" charset="0"/>
              </a:rPr>
              <a:t>khướu</a:t>
            </a:r>
            <a:endParaRPr lang="en-US" sz="20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500"/>
                                        <p:tgtEl>
                                          <p:spTgt spid="6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500"/>
                                        <p:tgtEl>
                                          <p:spTgt spid="6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500"/>
                                        <p:tgtEl>
                                          <p:spTgt spid="7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fade">
                                      <p:cBhvr>
                                        <p:cTn id="97" dur="500"/>
                                        <p:tgtEl>
                                          <p:spTgt spid="7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fade">
                                      <p:cBhvr>
                                        <p:cTn id="10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5" grpId="0" animBg="1"/>
      <p:bldP spid="36" grpId="0" animBg="1"/>
      <p:bldP spid="37" grpId="0" animBg="1"/>
      <p:bldP spid="52" grpId="0" animBg="1"/>
      <p:bldP spid="57" grpId="0" animBg="1"/>
      <p:bldP spid="58" grpId="0" animBg="1"/>
      <p:bldP spid="59" grpId="0" animBg="1"/>
      <p:bldP spid="60" grpId="0" animBg="1"/>
      <p:bldP spid="65" grpId="0" animBg="1"/>
      <p:bldP spid="66" grpId="0" animBg="1"/>
      <p:bldP spid="67" grpId="0" animBg="1"/>
      <p:bldP spid="68"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7536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Hát một bài hát về ngày đầu tiên đi học</a:t>
            </a:r>
            <a:endParaRPr lang="en-US" sz="3200" b="1">
              <a:latin typeface="Arial-Rounded" pitchFamily="34" charset="0"/>
              <a:ea typeface="Arial-Rounded" pitchFamily="34" charset="0"/>
              <a:cs typeface="Arial-Rounded"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57" y="989158"/>
            <a:ext cx="56943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TotalTime>
  <Words>410</Words>
  <Application>Microsoft Office PowerPoint</Application>
  <PresentationFormat>On-screen Show (16:9)</PresentationFormat>
  <Paragraphs>69</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Ôn và khởi động</vt:lpstr>
      <vt:lpstr>Em hãy đọc đoạn 1 bài Tôi đi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147</cp:revision>
  <dcterms:created xsi:type="dcterms:W3CDTF">2020-12-08T15:48:47Z</dcterms:created>
  <dcterms:modified xsi:type="dcterms:W3CDTF">2021-01-07T07:02:55Z</dcterms:modified>
</cp:coreProperties>
</file>